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5143500" cx="9144000"/>
  <p:notesSz cx="6858000" cy="9144000"/>
  <p:embeddedFontLst>
    <p:embeddedFont>
      <p:font typeface="Nunito"/>
      <p:regular r:id="rId95"/>
      <p:bold r:id="rId96"/>
      <p:italic r:id="rId97"/>
      <p:boldItalic r:id="rId98"/>
    </p:embeddedFont>
    <p:embeddedFont>
      <p:font typeface="Maven Pro"/>
      <p:regular r:id="rId99"/>
      <p:bold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0" Type="http://schemas.openxmlformats.org/officeDocument/2006/relationships/font" Target="fonts/MavenPr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Nunito-regular.fntdata"/><Relationship Id="rId94" Type="http://schemas.openxmlformats.org/officeDocument/2006/relationships/slide" Target="slides/slide89.xml"/><Relationship Id="rId97" Type="http://schemas.openxmlformats.org/officeDocument/2006/relationships/font" Target="fonts/Nunito-italic.fntdata"/><Relationship Id="rId96" Type="http://schemas.openxmlformats.org/officeDocument/2006/relationships/font" Target="fonts/Nunito-bold.fntdata"/><Relationship Id="rId11" Type="http://schemas.openxmlformats.org/officeDocument/2006/relationships/slide" Target="slides/slide6.xml"/><Relationship Id="rId99" Type="http://schemas.openxmlformats.org/officeDocument/2006/relationships/font" Target="fonts/MavenPro-regular.fntdata"/><Relationship Id="rId10" Type="http://schemas.openxmlformats.org/officeDocument/2006/relationships/slide" Target="slides/slide5.xml"/><Relationship Id="rId98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36e1e637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36e1e637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636c29a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636c29a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636e1e637_4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1636e1e637_4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636e1e637_4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636e1e637_4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636e1e637_4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636e1e637_4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636e1e637_4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636e1e637_4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636e1e637_4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636e1e637_4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1636e1e637_4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1636e1e637_4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636e1e637_4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636e1e637_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636e1e637_4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636e1e637_4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413c4a30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413c4a30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1636e1e637_4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1636e1e637_4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636e1e637_4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636e1e637_4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636e1e637_4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1636e1e637_4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636e1e637_4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636e1e637_4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636e1e637_4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636e1e637_4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636e1e637_4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1636e1e637_4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1636e1e637_4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1636e1e637_4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1636e1e637_4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1636e1e637_4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636e1e637_4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636e1e637_4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636e1e637_4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1636e1e637_4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636e1e637_4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636e1e637_4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636e1e637_4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1636e1e637_4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1636e1e637_4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1636e1e637_4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636c29a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636c29a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1636e1e637_4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1636e1e637_4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636e1e637_4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1636e1e637_4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636e1e637_4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636e1e637_4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636e1e637_4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1636e1e637_4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1636e1e637_4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1636e1e637_4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1636c29ad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1636c29ad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1636e1e637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1636e1e637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636e1e637_4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1636e1e637_4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636e1e637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636e1e637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1636e1e637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1636e1e637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1636e1e637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1636e1e637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636e1e637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1636e1e637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1636e1e637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1636e1e637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1636e1e637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1636e1e637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636e1e637_4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636e1e637_4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1636e1e637_4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1636e1e637_4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1636c29ad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1636c29a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1636e1e637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1636e1e637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636e1e637_4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636e1e637_4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1636e1e637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1636e1e637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1636e1e637_4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1636e1e637_4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1636e1e637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1636e1e637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1636e1e637_4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1636e1e637_4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1636e1e637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1636e1e637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1636e1e637_4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1636e1e637_4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1636e1e637_4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1636e1e637_4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1636e1e637_4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1636e1e637_4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1636e1e637_4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1636e1e637_4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1636e1e637_4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1636e1e637_4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636e1e637_4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636e1e637_4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1636e1e637_4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1636e1e637_4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1636e1e637_4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1636e1e637_4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1636e1e637_4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1636e1e637_4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636e1e637_4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1636e1e637_4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1636e1e637_4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1636e1e637_4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1636e1e637_4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1636e1e637_4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1636e1e637_4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1636e1e637_4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1636e1e637_4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1636e1e637_4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636e1e637_4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1636e1e637_4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1636e1e637_4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1636e1e637_4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636e1e637_4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636e1e637_4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1636c29a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1636c29a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1636e1e637_4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1636e1e637_4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1636e1e637_4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1636e1e637_4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1636e1e637_4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1636e1e637_4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1636e1e637_4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1636e1e637_4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1636e1e637_4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1636e1e637_4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1636e1e637_4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1636e1e637_4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1636e1e637_4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1636e1e637_4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1636e1e637_4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1636e1e637_4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1636e1e637_4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1636e1e637_4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636c29ad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636c29ad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1636e1e637_4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1636e1e637_4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1636e1e637_4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1636e1e637_4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1636e1e637_4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1636e1e637_4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1636e1e637_4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1636e1e637_4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1636e1e637_4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1636e1e637_4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1636e1e637_4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1636e1e637_4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1636e1e637_4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1636e1e637_4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1636e1e637_4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1636e1e637_4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1636e1e637_4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1636e1e637_4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1636c29a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1636c29a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636e1e637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636e1e637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659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Automatic Skin Labeling of Egocentric Images for Virtual Reality Applications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Heiko Raible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h_da Hochschule Darmstadt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Contribution</a:t>
            </a:r>
            <a:endParaRPr/>
          </a:p>
        </p:txBody>
      </p:sp>
      <p:pic>
        <p:nvPicPr>
          <p:cNvPr id="330" name="Google Shape;3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5436"/>
            <a:ext cx="8839200" cy="1652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</a:t>
            </a:r>
            <a:endParaRPr/>
          </a:p>
        </p:txBody>
      </p:sp>
      <p:sp>
        <p:nvSpPr>
          <p:cNvPr id="346" name="Google Shape;346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rough foreground and background mask</a:t>
            </a:r>
            <a:endParaRPr/>
          </a:p>
        </p:txBody>
      </p:sp>
      <p:pic>
        <p:nvPicPr>
          <p:cNvPr id="347" name="Google Shape;347;p25"/>
          <p:cNvPicPr preferRelativeResize="0"/>
          <p:nvPr/>
        </p:nvPicPr>
        <p:blipFill rotWithShape="1">
          <a:blip r:embed="rId3">
            <a:alphaModFix/>
          </a:blip>
          <a:srcRect b="54006" l="66813" r="19399" t="31488"/>
          <a:stretch/>
        </p:blipFill>
        <p:spPr>
          <a:xfrm>
            <a:off x="6191999" y="1896150"/>
            <a:ext cx="1800003" cy="135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</a:t>
            </a:r>
            <a:endParaRPr/>
          </a:p>
        </p:txBody>
      </p:sp>
      <p:sp>
        <p:nvSpPr>
          <p:cNvPr id="353" name="Google Shape;353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rough foreground and background mask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iteratively optimizes masks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Gaussian Mixture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spatial information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graph cuts</a:t>
            </a:r>
            <a:endParaRPr/>
          </a:p>
        </p:txBody>
      </p:sp>
      <p:pic>
        <p:nvPicPr>
          <p:cNvPr id="354" name="Google Shape;354;p26"/>
          <p:cNvPicPr preferRelativeResize="0"/>
          <p:nvPr/>
        </p:nvPicPr>
        <p:blipFill rotWithShape="1">
          <a:blip r:embed="rId3">
            <a:alphaModFix/>
          </a:blip>
          <a:srcRect b="54006" l="66813" r="19399" t="31488"/>
          <a:stretch/>
        </p:blipFill>
        <p:spPr>
          <a:xfrm>
            <a:off x="6191999" y="1896150"/>
            <a:ext cx="1800003" cy="135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</a:t>
            </a:r>
            <a:endParaRPr/>
          </a:p>
        </p:txBody>
      </p:sp>
      <p:sp>
        <p:nvSpPr>
          <p:cNvPr id="365" name="Google Shape;365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RGB (red, green, blue)</a:t>
            </a:r>
            <a:endParaRPr/>
          </a:p>
        </p:txBody>
      </p:sp>
      <p:pic>
        <p:nvPicPr>
          <p:cNvPr id="366" name="Google Shape;3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700" y="714375"/>
            <a:ext cx="17526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</a:t>
            </a:r>
            <a:endParaRPr/>
          </a:p>
        </p:txBody>
      </p:sp>
      <p:sp>
        <p:nvSpPr>
          <p:cNvPr id="372" name="Google Shape;372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RGB (red, green, blue)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HSV (hue, saturation, value)</a:t>
            </a:r>
            <a:endParaRPr/>
          </a:p>
        </p:txBody>
      </p:sp>
      <p:pic>
        <p:nvPicPr>
          <p:cNvPr id="373" name="Google Shape;3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700" y="714375"/>
            <a:ext cx="17526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</a:t>
            </a:r>
            <a:endParaRPr/>
          </a:p>
        </p:txBody>
      </p:sp>
      <p:sp>
        <p:nvSpPr>
          <p:cNvPr id="379" name="Google Shape;379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RGB (red, green, blue)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HSV (hue, saturation, value)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YCrCb (luma, red-difference chroma, blue-difference chroma)</a:t>
            </a:r>
            <a:endParaRPr/>
          </a:p>
        </p:txBody>
      </p:sp>
      <p:pic>
        <p:nvPicPr>
          <p:cNvPr id="380" name="Google Shape;3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700" y="714375"/>
            <a:ext cx="17526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Spaces</a:t>
            </a:r>
            <a:endParaRPr/>
          </a:p>
        </p:txBody>
      </p:sp>
      <p:sp>
        <p:nvSpPr>
          <p:cNvPr id="386" name="Google Shape;386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RGB (red, green, blue)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HSV (hue, saturation, value)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YCrCb (luma, red-difference chroma, blue-difference chroma)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LAB (lightness, green-red, blue-yellow)</a:t>
            </a:r>
            <a:endParaRPr/>
          </a:p>
        </p:txBody>
      </p:sp>
      <p:pic>
        <p:nvPicPr>
          <p:cNvPr id="387" name="Google Shape;3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700" y="714375"/>
            <a:ext cx="17526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Otsu’s Method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Otsu’s Method</a:t>
            </a:r>
            <a:endParaRPr/>
          </a:p>
        </p:txBody>
      </p:sp>
      <p:sp>
        <p:nvSpPr>
          <p:cNvPr id="398" name="Google Shape;398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operates on greyscale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Otsu’s Method</a:t>
            </a:r>
            <a:endParaRPr/>
          </a:p>
        </p:txBody>
      </p:sp>
      <p:sp>
        <p:nvSpPr>
          <p:cNvPr id="404" name="Google Shape;404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operates on greyscale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calculates variance of intensity per threshold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Otsu’s Method</a:t>
            </a:r>
            <a:endParaRPr/>
          </a:p>
        </p:txBody>
      </p:sp>
      <p:sp>
        <p:nvSpPr>
          <p:cNvPr id="410" name="Google Shape;410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operates on greyscale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calculates variance of intensity per threshold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maximizes between-class variance</a:t>
            </a:r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625" y="1157288"/>
            <a:ext cx="37147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MediaPipe Hands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MediaPipe Hands</a:t>
            </a:r>
            <a:endParaRPr/>
          </a:p>
        </p:txBody>
      </p:sp>
      <p:sp>
        <p:nvSpPr>
          <p:cNvPr id="422" name="Google Shape;422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lightweight Convolutional Neural Network (CNN)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MediaPipe Hands</a:t>
            </a:r>
            <a:endParaRPr/>
          </a:p>
        </p:txBody>
      </p:sp>
      <p:sp>
        <p:nvSpPr>
          <p:cNvPr id="428" name="Google Shape;428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lightweight Convolutional Neural Network (CNN)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based on MediaPipe Framework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MediaPipe Hands</a:t>
            </a:r>
            <a:endParaRPr/>
          </a:p>
        </p:txBody>
      </p:sp>
      <p:sp>
        <p:nvSpPr>
          <p:cNvPr id="434" name="Google Shape;434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lightweight Convolutional Neural Network (CNN)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based on MediaPipe Framework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detects hands</a:t>
            </a:r>
            <a:br>
              <a:rPr lang="en-GB"/>
            </a:br>
            <a:r>
              <a:rPr lang="en-GB"/>
              <a:t>⇒ skin patch Region of Interest (ROI)</a:t>
            </a:r>
            <a:endParaRPr/>
          </a:p>
        </p:txBody>
      </p:sp>
      <p:pic>
        <p:nvPicPr>
          <p:cNvPr id="435" name="Google Shape;4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00" y="1029407"/>
            <a:ext cx="2160000" cy="164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000" y="2828790"/>
            <a:ext cx="2160000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 R-CNN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 R-CNN</a:t>
            </a:r>
            <a:endParaRPr/>
          </a:p>
        </p:txBody>
      </p:sp>
      <p:sp>
        <p:nvSpPr>
          <p:cNvPr id="447" name="Google Shape;447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ResNet (Residual Network)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addresses vanishing gradient problem (skip connections)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 R-CNN</a:t>
            </a:r>
            <a:endParaRPr/>
          </a:p>
        </p:txBody>
      </p:sp>
      <p:sp>
        <p:nvSpPr>
          <p:cNvPr id="453" name="Google Shape;453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ResNet (Residual Network)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addresses vanishing gradient problem (skip connections)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Faster R-CNN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</a:t>
            </a:r>
            <a:r>
              <a:rPr lang="en-GB" sz="1100"/>
              <a:t>egion proposal network for object detection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</a:t>
            </a:r>
            <a:r>
              <a:rPr lang="en-GB" sz="1100"/>
              <a:t>egion of interest pooling layer</a:t>
            </a:r>
            <a:r>
              <a:rPr lang="en-GB"/>
              <a:t> for classification and refinement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 R-CNN</a:t>
            </a:r>
            <a:endParaRPr/>
          </a:p>
        </p:txBody>
      </p:sp>
      <p:sp>
        <p:nvSpPr>
          <p:cNvPr id="459" name="Google Shape;459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ResNet (Residual Network)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addresses vanishing gradient problem (skip connections)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Faster R-CNN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</a:t>
            </a:r>
            <a:r>
              <a:rPr lang="en-GB" sz="1100"/>
              <a:t>egion proposal network for object detection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</a:t>
            </a:r>
            <a:r>
              <a:rPr lang="en-GB" sz="1100"/>
              <a:t>egion of interest pooling layer</a:t>
            </a:r>
            <a:r>
              <a:rPr lang="en-GB"/>
              <a:t> for classification and refinement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Mask R-CNN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mask prediction branch to generate segmentation mask per object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Filtering Methods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Filtering Methods</a:t>
            </a:r>
            <a:endParaRPr/>
          </a:p>
        </p:txBody>
      </p:sp>
      <p:sp>
        <p:nvSpPr>
          <p:cNvPr id="475" name="Google Shape;475;p4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color range inside ROI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RGB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HSV (no value)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YCrCb (no luminance)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Filtering Methods</a:t>
            </a:r>
            <a:endParaRPr/>
          </a:p>
        </p:txBody>
      </p:sp>
      <p:sp>
        <p:nvSpPr>
          <p:cNvPr id="481" name="Google Shape;481;p4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color range inside ROI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RGB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HSV (no value)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YCrCb (no luminance)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Otsu’s method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Filtering Methods</a:t>
            </a:r>
            <a:endParaRPr/>
          </a:p>
        </p:txBody>
      </p:sp>
      <p:sp>
        <p:nvSpPr>
          <p:cNvPr id="487" name="Google Shape;487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color range inside ROI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RGB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HSV (no value)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YCrCb (no luminance)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Otsu’s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histogram based inside ROI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HSV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LAB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YCrCb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HCrCb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End-to-end System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7" y="646700"/>
            <a:ext cx="5400003" cy="385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4" y="646450"/>
            <a:ext cx="5400003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Research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4" y="646450"/>
            <a:ext cx="5400003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4" y="646450"/>
            <a:ext cx="5400003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4" y="646450"/>
            <a:ext cx="5400003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4" y="646450"/>
            <a:ext cx="5400003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4" y="646450"/>
            <a:ext cx="5400003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4" y="646450"/>
            <a:ext cx="5400003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 R-CNN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 R-CNN</a:t>
            </a:r>
            <a:endParaRPr/>
          </a:p>
        </p:txBody>
      </p:sp>
      <p:sp>
        <p:nvSpPr>
          <p:cNvPr id="543" name="Google Shape;543;p5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Training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pretrained on COCO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fine-tuned for 20 epochs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Research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Implementation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559" name="Google Shape;559;p6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THU-READ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158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multiple of same scene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many where skin = body</a:t>
            </a:r>
            <a:br>
              <a:rPr lang="en-GB"/>
            </a:br>
            <a:r>
              <a:rPr lang="en-GB"/>
              <a:t>⇒ 35 body images</a:t>
            </a:r>
            <a:endParaRPr/>
          </a:p>
        </p:txBody>
      </p:sp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625" y="1213575"/>
            <a:ext cx="37147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566" name="Google Shape;566;p6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THU-READ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158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multiple of same scene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many where skin = body</a:t>
            </a:r>
            <a:br>
              <a:rPr lang="en-GB"/>
            </a:br>
            <a:r>
              <a:rPr lang="en-GB"/>
              <a:t>⇒ 35 body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Egocentric Bodies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103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fewer of same scene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skin ≠ body</a:t>
            </a:r>
            <a:endParaRPr/>
          </a:p>
        </p:txBody>
      </p:sp>
      <p:pic>
        <p:nvPicPr>
          <p:cNvPr id="567" name="Google Shape;5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625" y="1213575"/>
            <a:ext cx="37147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625" y="2653575"/>
            <a:ext cx="37147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574" name="Google Shape;574;p6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THU-READ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Egocentric Bodies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Amazon Mechanical Turk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580" name="Google Shape;580;p6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THU-READ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Egocentric Bodies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Amazon Mechanical Turk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end-to-end system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586" name="Google Shape;586;p6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THU-READ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Egocentric Bodies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Amazon Mechanical Turk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end-to-end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Mask R-CNN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data augmentation</a:t>
            </a:r>
            <a:br>
              <a:rPr lang="en-GB"/>
            </a:br>
            <a:r>
              <a:rPr lang="en-GB"/>
              <a:t>⇒ 259 → 519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200 random test dataset</a:t>
            </a:r>
            <a:br>
              <a:rPr lang="en-GB"/>
            </a:br>
            <a:r>
              <a:rPr lang="en-GB"/>
              <a:t>319 remaining training dataset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(mean) Intersection over Union (IoU)</a:t>
            </a:r>
            <a:endParaRPr/>
          </a:p>
        </p:txBody>
      </p:sp>
      <p:pic>
        <p:nvPicPr>
          <p:cNvPr id="592" name="Google Shape;5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000" y="1988550"/>
            <a:ext cx="2880000" cy="22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000" y="2373750"/>
            <a:ext cx="3600000" cy="14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604" name="Google Shape;604;p6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end-to-end system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610" name="Google Shape;610;p7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end-to-end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GrabCut iterations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616" name="Google Shape;616;p7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end-to-end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GrabCut </a:t>
            </a:r>
            <a:r>
              <a:rPr lang="en-GB"/>
              <a:t>iterations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Mask R-CNN epochs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sp>
        <p:nvSpPr>
          <p:cNvPr id="307" name="Google Shape;307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Research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Evaluation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622" name="Google Shape;622;p7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end-to-end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GrabCut </a:t>
            </a:r>
            <a:r>
              <a:rPr lang="en-GB"/>
              <a:t>iterations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Mask R-CNN epochs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illustrative examples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37"/>
            <a:ext cx="8839201" cy="471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37"/>
            <a:ext cx="8839201" cy="47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4"/>
          <p:cNvSpPr/>
          <p:nvPr/>
        </p:nvSpPr>
        <p:spPr>
          <a:xfrm>
            <a:off x="112600" y="129750"/>
            <a:ext cx="1651500" cy="488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37"/>
            <a:ext cx="8839201" cy="47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5"/>
          <p:cNvSpPr/>
          <p:nvPr/>
        </p:nvSpPr>
        <p:spPr>
          <a:xfrm>
            <a:off x="1742925" y="129750"/>
            <a:ext cx="2374500" cy="488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37"/>
            <a:ext cx="8839201" cy="47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6"/>
          <p:cNvSpPr/>
          <p:nvPr/>
        </p:nvSpPr>
        <p:spPr>
          <a:xfrm>
            <a:off x="4105125" y="129750"/>
            <a:ext cx="2521800" cy="488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37"/>
            <a:ext cx="8839201" cy="47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7"/>
          <p:cNvSpPr/>
          <p:nvPr/>
        </p:nvSpPr>
        <p:spPr>
          <a:xfrm>
            <a:off x="6619725" y="129750"/>
            <a:ext cx="2438400" cy="488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437"/>
            <a:ext cx="8839201" cy="471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2053350"/>
            <a:ext cx="2880001" cy="1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000" y="2057670"/>
            <a:ext cx="2880001" cy="174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000" y="2053350"/>
            <a:ext cx="2880001" cy="17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 iterations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1678950"/>
            <a:ext cx="3600000" cy="25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 R-CNN epochs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1" y="357749"/>
            <a:ext cx="5399997" cy="442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</a:t>
            </a:r>
            <a:endParaRPr/>
          </a:p>
        </p:txBody>
      </p:sp>
      <p:sp>
        <p:nvSpPr>
          <p:cNvPr id="313" name="Google Shape;313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Research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Evaluation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691" name="Google Shape;691;p8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THU_READ_RGBD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80% skin = body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697" name="Google Shape;697;p8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THU_READ_RGBD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80% skin = body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general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mistakes in labels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multiple images per scene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703" name="Google Shape;703;p8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THU_READ_RGBD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80% skin = body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general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mistakes in labels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multiple images per scene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MediaPipe Hands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709" name="Google Shape;709;p8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THU_READ_RGBD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80% skin = body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general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mistakes in labels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multiple images per scene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MediaPipe Hands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Mask R-CNN results put into question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720" name="Google Shape;720;p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skin segmentation for VR applications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726" name="Google Shape;726;p9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skin segmentation for VR applications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color-based </a:t>
            </a:r>
            <a:r>
              <a:rPr lang="en-GB"/>
              <a:t>end-to-end system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732" name="Google Shape;732;p9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skin segmentation for VR applications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color-based end-to-end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deep learning 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738" name="Google Shape;738;p9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skin segmentation for VR applications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color-based end-to-end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deep learning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complimentary approach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49" name="Google Shape;749;p9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t-1 in video data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55" name="Google Shape;755;p9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t-1 in video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less restrictive between mask and border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61" name="Google Shape;761;p9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t-1 in video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less restrictive between mask and border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skin doesn’t touch border, k-means (k=2)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67" name="Google Shape;767;p9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t-1 in video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less restrictive between mask and border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skin doesn’t touch border, k-means (k=2)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additional, different clean up step after GrabCut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73" name="Google Shape;773;p9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t-1 in video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less restrictive between mask and border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skin doesn’t touch border, k-means (k=2)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additional, different clean up step after GrabCut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investigate using semantic segmentation models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79" name="Google Shape;779;p9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t-1 in video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less restrictive between mask and border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skin doesn’t touch border, k-means (k=2)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additional, different clean up step after GrabCut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investigate using semantic segmentation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more / higher quality datasets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785" name="Google Shape;785;p10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t-1 in video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less restrictive between mask and border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skin doesn’t touch border, k-means (k=2)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additional, different clean up step after GrabCut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investigate using semantic segmentation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more / higher quality datasets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generate initial background mask through other means (no labels)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5436"/>
            <a:ext cx="8839200" cy="1652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Work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